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57" r:id="rId3"/>
    <p:sldId id="310" r:id="rId4"/>
    <p:sldId id="303" r:id="rId5"/>
    <p:sldId id="304" r:id="rId6"/>
    <p:sldId id="302" r:id="rId7"/>
    <p:sldId id="305" r:id="rId8"/>
    <p:sldId id="307" r:id="rId9"/>
    <p:sldId id="308" r:id="rId10"/>
    <p:sldId id="309" r:id="rId11"/>
    <p:sldId id="258" r:id="rId12"/>
    <p:sldId id="259" r:id="rId13"/>
    <p:sldId id="260" r:id="rId14"/>
    <p:sldId id="261" r:id="rId15"/>
    <p:sldId id="262" r:id="rId16"/>
    <p:sldId id="263" r:id="rId17"/>
    <p:sldId id="301" r:id="rId18"/>
    <p:sldId id="292" r:id="rId19"/>
    <p:sldId id="291" r:id="rId20"/>
    <p:sldId id="293" r:id="rId21"/>
    <p:sldId id="285" r:id="rId22"/>
    <p:sldId id="294" r:id="rId23"/>
    <p:sldId id="288" r:id="rId24"/>
    <p:sldId id="295" r:id="rId25"/>
    <p:sldId id="286" r:id="rId26"/>
    <p:sldId id="297" r:id="rId27"/>
    <p:sldId id="300" r:id="rId28"/>
    <p:sldId id="296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0" autoAdjust="0"/>
    <p:restoredTop sz="91080"/>
  </p:normalViewPr>
  <p:slideViewPr>
    <p:cSldViewPr snapToGrid="0">
      <p:cViewPr varScale="1">
        <p:scale>
          <a:sx n="100" d="100"/>
          <a:sy n="100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90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5267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983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39555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7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36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7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5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6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1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3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7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7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02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9006" y="2158637"/>
            <a:ext cx="12192000" cy="16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vi-V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TRUY XUẤT NGUỒN GỐC THUỶ SẢN TOÀN CẦU (GDST)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Final Color GDST logo.pdf">
            <a:extLst>
              <a:ext uri="{FF2B5EF4-FFF2-40B4-BE49-F238E27FC236}">
                <a16:creationId xmlns:a16="http://schemas.microsoft.com/office/drawing/2014/main" id="{B48F9DED-C1ED-124C-BCB8-063D00B0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52" y="4212988"/>
            <a:ext cx="9769107" cy="2214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8D7B5-6908-7343-A174-CC37E436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28449"/>
            <a:ext cx="1886494" cy="1886494"/>
          </a:xfrm>
          <a:prstGeom prst="rect">
            <a:avLst/>
          </a:prstGeom>
        </p:spPr>
      </p:pic>
      <p:pic>
        <p:nvPicPr>
          <p:cNvPr id="1030" name="Picture 6" descr="WWF Logo transparent PNG - StickPNG">
            <a:extLst>
              <a:ext uri="{FF2B5EF4-FFF2-40B4-BE49-F238E27FC236}">
                <a16:creationId xmlns:a16="http://schemas.microsoft.com/office/drawing/2014/main" id="{04790029-58AA-5445-8D80-D4FC884D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6" y="28449"/>
            <a:ext cx="2130188" cy="21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1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9729406" cy="128089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TXNG ĐIỆN TỬ / e-Traceability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VỀ GDST INTRODUCTION</a:t>
            </a:r>
          </a:p>
          <a:p>
            <a:pPr marL="0" indent="0">
              <a:buNone/>
            </a:pP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:</a:t>
            </a:r>
          </a:p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&amp;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thuỷ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(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) –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“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”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</a:t>
            </a:r>
          </a:p>
          <a:p>
            <a:pPr lvl="1"/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bảm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tranh</a:t>
            </a:r>
            <a:endParaRPr lang="en-US" dirty="0"/>
          </a:p>
          <a:p>
            <a:pPr lvl="1"/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(</a:t>
            </a:r>
            <a:r>
              <a:rPr lang="en-US" dirty="0" err="1"/>
              <a:t>Vd</a:t>
            </a:r>
            <a:r>
              <a:rPr lang="en-US" dirty="0"/>
              <a:t> FIP, MSC)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lvl="1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rủi</a:t>
            </a:r>
            <a:r>
              <a:rPr lang="en-US" dirty="0"/>
              <a:t> </a:t>
            </a:r>
            <a:r>
              <a:rPr lang="en-US" dirty="0" err="1"/>
              <a:t>ro</a:t>
            </a:r>
            <a:endParaRPr lang="en-US" dirty="0"/>
          </a:p>
          <a:p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vướng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, NGOs,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lẻ</a:t>
            </a:r>
            <a:r>
              <a:rPr lang="en-US" dirty="0"/>
              <a:t>..) =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rang &amp;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SX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/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=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khách</a:t>
            </a:r>
            <a:r>
              <a:rPr lang="en-US" dirty="0"/>
              <a:t> hang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7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41D6-34EF-4698-8EA2-9E0F9B34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81C1-89BF-4889-A244-A222759B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900" y="2133600"/>
            <a:ext cx="10145712" cy="3777622"/>
          </a:xfrm>
        </p:spPr>
        <p:txBody>
          <a:bodyPr>
            <a:normAutofit/>
          </a:bodyPr>
          <a:lstStyle/>
          <a:p>
            <a:r>
              <a:rPr lang="en-US" dirty="0"/>
              <a:t>GDST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2017 </a:t>
            </a:r>
            <a:r>
              <a:rPr lang="en-US" dirty="0" err="1"/>
              <a:t>bởi</a:t>
            </a:r>
            <a:r>
              <a:rPr lang="en-US" dirty="0"/>
              <a:t> WWF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thuỷ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Mở</a:t>
            </a:r>
            <a:r>
              <a:rPr lang="en-US" dirty="0"/>
              <a:t> ra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(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loài</a:t>
            </a:r>
            <a:r>
              <a:rPr lang="en-US" dirty="0"/>
              <a:t> </a:t>
            </a:r>
            <a:r>
              <a:rPr lang="en-US" dirty="0" err="1"/>
              <a:t>thuỷ</a:t>
            </a:r>
            <a:r>
              <a:rPr lang="en-US" dirty="0"/>
              <a:t> </a:t>
            </a:r>
            <a:r>
              <a:rPr lang="en-US" dirty="0" err="1"/>
              <a:t>sản</a:t>
            </a:r>
            <a:endParaRPr lang="en-US" dirty="0"/>
          </a:p>
          <a:p>
            <a:r>
              <a:rPr lang="en-US" dirty="0"/>
              <a:t>GDST </a:t>
            </a:r>
            <a:r>
              <a:rPr lang="en-US" dirty="0" err="1"/>
              <a:t>đã</a:t>
            </a:r>
            <a:r>
              <a:rPr lang="en-US" dirty="0"/>
              <a:t> tang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60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lẻ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SX</a:t>
            </a:r>
          </a:p>
          <a:p>
            <a:r>
              <a:rPr lang="en-US" dirty="0"/>
              <a:t>Sau 3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, GDST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“Standards and Guidelines for Interoperable Seafood Traceability Systems, v1.0”</a:t>
            </a:r>
          </a:p>
        </p:txBody>
      </p:sp>
    </p:spTree>
    <p:extLst>
      <p:ext uri="{BB962C8B-B14F-4D97-AF65-F5344CB8AC3E}">
        <p14:creationId xmlns:p14="http://schemas.microsoft.com/office/powerpoint/2010/main" val="261134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9977-EAF3-4A19-812C-610EE015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GDST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59D09-D9C2-4F22-9AFD-C76118A3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33600"/>
            <a:ext cx="1051401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GDST –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choỗi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9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FC33-D96D-4BBB-89B4-5980AD0A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GDST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E27E0-577D-4595-9AEC-05CF5EF6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Autofit/>
          </a:bodyPr>
          <a:lstStyle/>
          <a:p>
            <a:r>
              <a:rPr lang="en-US" sz="2400" dirty="0"/>
              <a:t>Cho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cam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thương</a:t>
            </a:r>
            <a:r>
              <a:rPr lang="en-US" sz="2400" dirty="0"/>
              <a:t> </a:t>
            </a:r>
            <a:r>
              <a:rPr lang="en-US" sz="2400" dirty="0" err="1"/>
              <a:t>mại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(</a:t>
            </a:r>
            <a:r>
              <a:rPr lang="en-US" sz="2400" dirty="0" err="1"/>
              <a:t>Vd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: FIP code, e-logbook, </a:t>
            </a:r>
            <a:r>
              <a:rPr lang="en-US" sz="2400" dirty="0" err="1"/>
              <a:t>TraceRegister</a:t>
            </a:r>
            <a:r>
              <a:rPr lang="en-US" sz="2400" dirty="0"/>
              <a:t>, SIMP, EU-IUU, e-CDS)</a:t>
            </a:r>
          </a:p>
          <a:p>
            <a:r>
              <a:rPr lang="en-US" sz="2400" dirty="0"/>
              <a:t>Cho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 </a:t>
            </a:r>
            <a:r>
              <a:rPr lang="en-US" sz="2400" dirty="0" err="1"/>
              <a:t>nắm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choỗi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họ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họ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soát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vệ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nhạy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</a:t>
            </a:r>
            <a:r>
              <a:rPr lang="en-US" sz="2400" dirty="0"/>
              <a:t>.</a:t>
            </a:r>
          </a:p>
          <a:p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“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cỡ</a:t>
            </a:r>
            <a:r>
              <a:rPr lang="en-US" sz="2400" dirty="0"/>
              <a:t> </a:t>
            </a:r>
            <a:r>
              <a:rPr lang="en-US" sz="2400" dirty="0" err="1"/>
              <a:t>phù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”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:</a:t>
            </a:r>
          </a:p>
          <a:p>
            <a:pPr lvl="1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DN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DN.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choỗi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6896-6CA6-480C-A1EC-8F462B02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1" y="624110"/>
            <a:ext cx="9625012" cy="1280890"/>
          </a:xfrm>
        </p:spPr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GDST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449B9-0D13-4167-ABF5-6BA8C5454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5900"/>
            <a:ext cx="10361612" cy="4425322"/>
          </a:xfrm>
        </p:spPr>
        <p:txBody>
          <a:bodyPr>
            <a:normAutofit/>
          </a:bodyPr>
          <a:lstStyle/>
          <a:p>
            <a:r>
              <a:rPr lang="en-US" dirty="0"/>
              <a:t>GDST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thí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 GDST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choỗi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Hiện</a:t>
            </a:r>
            <a:r>
              <a:rPr lang="en-US" dirty="0"/>
              <a:t> nay,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tang </a:t>
            </a:r>
            <a:r>
              <a:rPr lang="en-US" dirty="0" err="1"/>
              <a:t>cao</a:t>
            </a:r>
            <a:r>
              <a:rPr lang="en-US" dirty="0"/>
              <a:t>, GDST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DN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cam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TXNG </a:t>
            </a:r>
            <a:r>
              <a:rPr lang="en-US" dirty="0" err="1"/>
              <a:t>theo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4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4337-BB70-497D-9FA6-801F3966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1" y="624110"/>
            <a:ext cx="9752012" cy="1280890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GDST (</a:t>
            </a:r>
            <a:r>
              <a:rPr lang="en-US" dirty="0" err="1"/>
              <a:t>Pha</a:t>
            </a:r>
            <a:r>
              <a:rPr lang="en-US" dirty="0"/>
              <a:t> </a:t>
            </a:r>
            <a:r>
              <a:rPr lang="en-US" dirty="0" err="1"/>
              <a:t>thí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Th10 – Th01)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9961-BEB5-4128-90BA-A09CB16C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88" y="1540189"/>
            <a:ext cx="10890640" cy="377762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GDST </a:t>
            </a:r>
            <a:r>
              <a:rPr lang="en-US" sz="2400" dirty="0" err="1"/>
              <a:t>trên</a:t>
            </a:r>
            <a:r>
              <a:rPr lang="en-US" sz="2400" dirty="0"/>
              <a:t> Android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GDST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Sổ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(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sổ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giấy</a:t>
            </a:r>
            <a:r>
              <a:rPr lang="en-US" sz="2400" dirty="0"/>
              <a:t>)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FIP Code </a:t>
            </a:r>
            <a:r>
              <a:rPr lang="en-US" sz="2400" dirty="0" err="1"/>
              <a:t>hiện</a:t>
            </a:r>
            <a:r>
              <a:rPr lang="en-US" sz="2400" dirty="0"/>
              <a:t> nay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thí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GDST </a:t>
            </a:r>
            <a:r>
              <a:rPr lang="en-US" sz="2400" dirty="0" err="1"/>
              <a:t>cho</a:t>
            </a:r>
            <a:r>
              <a:rPr lang="en-US" sz="2400" dirty="0"/>
              <a:t> 2 – 4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tới</a:t>
            </a:r>
            <a:r>
              <a:rPr lang="en-US" sz="2400" dirty="0"/>
              <a:t> “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”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 </a:t>
            </a:r>
            <a:r>
              <a:rPr lang="en-US" sz="2400" dirty="0" err="1"/>
              <a:t>gốc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(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tàu</a:t>
            </a:r>
            <a:r>
              <a:rPr lang="en-US" sz="2400" dirty="0"/>
              <a:t> </a:t>
            </a:r>
            <a:r>
              <a:rPr lang="en-US" sz="2400" dirty="0" err="1"/>
              <a:t>cá</a:t>
            </a:r>
            <a:r>
              <a:rPr lang="en-US" sz="2400" dirty="0"/>
              <a:t>, </a:t>
            </a:r>
            <a:r>
              <a:rPr lang="en-US" sz="2400" dirty="0" err="1"/>
              <a:t>nhà</a:t>
            </a:r>
            <a:r>
              <a:rPr lang="en-US" sz="2400" dirty="0"/>
              <a:t> CB, </a:t>
            </a:r>
            <a:r>
              <a:rPr lang="en-US" sz="2400" dirty="0" err="1"/>
              <a:t>nhà</a:t>
            </a:r>
            <a:r>
              <a:rPr lang="en-US" sz="2400" dirty="0"/>
              <a:t> XK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nhà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lẻ</a:t>
            </a:r>
            <a:r>
              <a:rPr lang="en-US" sz="2400" dirty="0"/>
              <a:t>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Kêu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TCTS, Chi </a:t>
            </a:r>
            <a:r>
              <a:rPr lang="en-US" sz="2400" dirty="0" err="1"/>
              <a:t>cục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địa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GDST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quốc</a:t>
            </a:r>
            <a:r>
              <a:rPr lang="en-US" sz="2400" dirty="0"/>
              <a:t> </a:t>
            </a:r>
            <a:r>
              <a:rPr lang="en-US" sz="2400" dirty="0" err="1"/>
              <a:t>gia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Lộ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GDST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mắt</a:t>
            </a:r>
            <a:r>
              <a:rPr lang="en-US" sz="2400" dirty="0"/>
              <a:t> </a:t>
            </a:r>
            <a:r>
              <a:rPr lang="en-US" sz="2400" dirty="0" err="1"/>
              <a:t>xích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nghề</a:t>
            </a:r>
            <a:r>
              <a:rPr lang="en-US" sz="2400" dirty="0"/>
              <a:t> </a:t>
            </a:r>
            <a:r>
              <a:rPr lang="en-US" sz="2400" dirty="0" err="1"/>
              <a:t>cá</a:t>
            </a:r>
            <a:r>
              <a:rPr lang="en-US" sz="2400" dirty="0"/>
              <a:t> </a:t>
            </a:r>
            <a:r>
              <a:rPr lang="en-US" sz="2400" dirty="0" err="1"/>
              <a:t>ngừ</a:t>
            </a:r>
            <a:r>
              <a:rPr lang="en-US" sz="2400" dirty="0"/>
              <a:t> (</a:t>
            </a:r>
            <a:r>
              <a:rPr lang="en-US" sz="2400" dirty="0" err="1"/>
              <a:t>Vd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</a:t>
            </a:r>
            <a:r>
              <a:rPr lang="en-US" sz="2400" dirty="0" err="1"/>
              <a:t>Pha</a:t>
            </a:r>
            <a:r>
              <a:rPr lang="en-US" sz="2400" dirty="0"/>
              <a:t> 2) </a:t>
            </a:r>
          </a:p>
        </p:txBody>
      </p:sp>
    </p:spTree>
    <p:extLst>
      <p:ext uri="{BB962C8B-B14F-4D97-AF65-F5344CB8AC3E}">
        <p14:creationId xmlns:p14="http://schemas.microsoft.com/office/powerpoint/2010/main" val="397963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99BC-68EF-4F1C-95D3-A911F0A9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1CE3-56C1-4A73-927B-926E397F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133600"/>
            <a:ext cx="10171112" cy="377762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GDST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FIP Code</a:t>
            </a:r>
          </a:p>
          <a:p>
            <a:pPr marL="514350" indent="-514350">
              <a:buAutoNum type="arabicPeriod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GDST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53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78313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492" y="1236311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 TÀU CÁ / VESSEL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007349-7265-954A-A55B-5CF0823CB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00"/>
          <a:stretch/>
        </p:blipFill>
        <p:spPr>
          <a:xfrm>
            <a:off x="1894570" y="1783080"/>
            <a:ext cx="928506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95335"/>
            <a:ext cx="11344807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 TÀU CÁ / VESSEL DATA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tàu / Vessel Name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 ĐK / Vessel Registration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 định danh tàu cá / UVI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Vessel Registration Hyperlink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 gia treo cờ / Vessel Flag</a:t>
            </a:r>
          </a:p>
          <a:p>
            <a:pPr algn="just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of Catch Coordinates </a:t>
            </a:r>
          </a:p>
          <a:p>
            <a:pPr algn="just">
              <a:buFontTx/>
              <a:buChar char="-"/>
            </a:pP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VMS / Satellite Vessel Tracking Authority </a:t>
            </a:r>
          </a:p>
          <a:p>
            <a:pPr algn="just">
              <a:buFontTx/>
              <a:buChar char="-"/>
            </a:pPr>
            <a:endParaRPr lang="en-US" sz="2800" dirty="0"/>
          </a:p>
          <a:p>
            <a:pPr algn="just">
              <a:buFontTx/>
              <a:buChar char="-"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8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230743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SẢN LƯỢNG / CATCH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5C03CE-6522-C846-9C0F-EF841C2964B9}"/>
              </a:ext>
            </a:extLst>
          </p:cNvPr>
          <p:cNvGrpSpPr/>
          <p:nvPr/>
        </p:nvGrpSpPr>
        <p:grpSpPr>
          <a:xfrm>
            <a:off x="1358900" y="1897547"/>
            <a:ext cx="9474200" cy="4313408"/>
            <a:chOff x="1358900" y="1897547"/>
            <a:chExt cx="9474200" cy="43134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82FA78-6429-9642-A937-9E8B6A089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913"/>
            <a:stretch/>
          </p:blipFill>
          <p:spPr>
            <a:xfrm>
              <a:off x="1358900" y="4385468"/>
              <a:ext cx="9474200" cy="18254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51A776-2479-ED45-8E51-C50D680D9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629"/>
            <a:stretch/>
          </p:blipFill>
          <p:spPr>
            <a:xfrm>
              <a:off x="1358900" y="1897547"/>
              <a:ext cx="9474200" cy="2568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53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10003442" cy="128089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GIỚI THIỆU/ 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SIMP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CD3B4-FD8A-0944-8A0F-CD57C7951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" t="3533" r="1749"/>
          <a:stretch/>
        </p:blipFill>
        <p:spPr>
          <a:xfrm>
            <a:off x="664028" y="2135854"/>
            <a:ext cx="5105790" cy="3904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91C2D-3CDD-C54B-BD0C-70B1EE83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84" y="1975078"/>
            <a:ext cx="5137150" cy="38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10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395335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SẢN LƯỢNG / CATCH DATA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 Khai thác / Catch Areas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trình FIP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 rời cảng / Port out date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 khai thác / </a:t>
            </a:r>
            <a:r>
              <a:rPr lang="vi-V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(s) of Capture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 ngư cụ / Fishing Gear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pháp Khai thác / Production Method</a:t>
            </a:r>
          </a:p>
          <a:p>
            <a:pPr algn="just">
              <a:buFontTx/>
              <a:buChar char="-"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2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395335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CHUYỂN TẢI / TRANSHIPMENT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 chuyển tải / Transhipment date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 trí chuyển tải / Transhipment Locations</a:t>
            </a:r>
          </a:p>
          <a:p>
            <a:pPr marL="0" indent="0" algn="just">
              <a:buNone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Giá cá ngừ đại dương thấp, ngư dân đánh bắt xuyên Tết thất thu">
            <a:extLst>
              <a:ext uri="{FF2B5EF4-FFF2-40B4-BE49-F238E27FC236}">
                <a16:creationId xmlns:a16="http://schemas.microsoft.com/office/drawing/2014/main" id="{63E4497C-98FB-3F4D-87CC-6ED426F7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3396574"/>
            <a:ext cx="5422900" cy="346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EE708-BB6D-7845-A9D3-2D71AF1B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3373371"/>
            <a:ext cx="6546850" cy="34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0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395335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LÊN CÁ / LANDING DATA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 lên cá / Landing date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 điểm lên cá / Landing Locations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GDST # FIP Code</a:t>
            </a:r>
          </a:p>
        </p:txBody>
      </p:sp>
      <p:pic>
        <p:nvPicPr>
          <p:cNvPr id="1026" name="Picture 2" descr="Cá ngừ đại dương rớt giá - Báo Khánh Hòa điện tử">
            <a:extLst>
              <a:ext uri="{FF2B5EF4-FFF2-40B4-BE49-F238E27FC236}">
                <a16:creationId xmlns:a16="http://schemas.microsoft.com/office/drawing/2014/main" id="{E1117E9E-4501-E643-8A14-85B6D895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707502"/>
            <a:ext cx="4114800" cy="51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69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395335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GIẤY PHÉP &amp; CHỨNG NHẬN / LICENSES</a:t>
            </a:r>
          </a:p>
          <a:p>
            <a:pPr marL="0" indent="0" algn="just">
              <a:buNone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4463C-881D-D04E-B5E3-E29AA338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5" t="3087" r="2502" b="28537"/>
          <a:stretch/>
        </p:blipFill>
        <p:spPr>
          <a:xfrm>
            <a:off x="1640156" y="2252100"/>
            <a:ext cx="8911687" cy="43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395335"/>
            <a:ext cx="10809515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GIẤY PHÉP &amp; CHỨNG NHẬN / LICENSES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Giấy phép Khai thác / Fishing License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 sách Phúc lợi con người / Human Welfare Policy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chuẩn Chính sách Phúc lợi con người / Human Welfare Policy Standards</a:t>
            </a:r>
          </a:p>
          <a:p>
            <a:pPr algn="just">
              <a:buFontTx/>
              <a:buChar char="-"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Tx/>
              <a:buChar char="-"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iấy phép khai thác thủy sản">
            <a:extLst>
              <a:ext uri="{FF2B5EF4-FFF2-40B4-BE49-F238E27FC236}">
                <a16:creationId xmlns:a16="http://schemas.microsoft.com/office/drawing/2014/main" id="{57C78684-60F0-DD40-BD1C-2761D0686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837683" y="3626244"/>
            <a:ext cx="2354317" cy="32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93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123104"/>
            <a:ext cx="8911687" cy="88654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242936"/>
            <a:ext cx="11179629" cy="667508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TRUY XUẤT SẢN PHẨM / TRACEABLE OBJECTS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EBD48-FE48-5044-897C-EF02E4880213}"/>
              </a:ext>
            </a:extLst>
          </p:cNvPr>
          <p:cNvGrpSpPr/>
          <p:nvPr/>
        </p:nvGrpSpPr>
        <p:grpSpPr>
          <a:xfrm>
            <a:off x="1012370" y="1856340"/>
            <a:ext cx="9479203" cy="4454007"/>
            <a:chOff x="1012370" y="1856340"/>
            <a:chExt cx="9479203" cy="4454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FEE99-97BB-2E49-B594-5926761F2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619" b="23572"/>
            <a:stretch/>
          </p:blipFill>
          <p:spPr>
            <a:xfrm>
              <a:off x="1012370" y="4374087"/>
              <a:ext cx="9479203" cy="19362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E2BC8F-0D0E-F041-93CF-E537DD4BF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629"/>
            <a:stretch/>
          </p:blipFill>
          <p:spPr>
            <a:xfrm>
              <a:off x="1012371" y="1856340"/>
              <a:ext cx="9474200" cy="2568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260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123104"/>
            <a:ext cx="8911687" cy="88654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242935"/>
            <a:ext cx="11014530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TRUY XUẤT SẢN PHẨM / TRACEABLE OBJECTS 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Loài cá / Species (3 ký tự / 3 degits code)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 sản phẩm /  Products forms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UPC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KDEs bổ sung / Linked KDEs (Số Lot number)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 lượng / Số lượng / Volumn / Quantity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ĐVT / Unit</a:t>
            </a:r>
          </a:p>
        </p:txBody>
      </p:sp>
    </p:spTree>
    <p:extLst>
      <p:ext uri="{BB962C8B-B14F-4D97-AF65-F5344CB8AC3E}">
        <p14:creationId xmlns:p14="http://schemas.microsoft.com/office/powerpoint/2010/main" val="107344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123104"/>
            <a:ext cx="8911687" cy="88654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242935"/>
            <a:ext cx="10824029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DỮ LIỆU KỸ THUẬT / TECHNICAL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AF7829-C5D3-E14E-B6DD-481BEEAFD405}"/>
              </a:ext>
            </a:extLst>
          </p:cNvPr>
          <p:cNvGrpSpPr/>
          <p:nvPr/>
        </p:nvGrpSpPr>
        <p:grpSpPr>
          <a:xfrm>
            <a:off x="1012371" y="1949688"/>
            <a:ext cx="10167258" cy="4746134"/>
            <a:chOff x="1012371" y="1949688"/>
            <a:chExt cx="10167258" cy="47461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B388B-6FA4-844C-8B37-19DE005A1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190"/>
            <a:stretch/>
          </p:blipFill>
          <p:spPr>
            <a:xfrm>
              <a:off x="1012371" y="4619017"/>
              <a:ext cx="10167258" cy="20768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4EF1A0-CF3F-8F43-80C2-31775C497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629"/>
            <a:stretch/>
          </p:blipFill>
          <p:spPr>
            <a:xfrm>
              <a:off x="1012371" y="1949688"/>
              <a:ext cx="10167258" cy="2756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779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123104"/>
            <a:ext cx="8911687" cy="88654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GDST KDEs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0" y="1242935"/>
            <a:ext cx="11014530" cy="5364495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v"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 LIỆU KỸ THUẬT / TECHNICAL DATA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số mẻ lưới / Event ID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 / giờ / múi giờ khai thác / Event Date/time/Time zone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Toạ độ mẻ lưới / Event read point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của sản phẩm / Product ownership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 cung cấp thông tin / Info provider</a:t>
            </a:r>
          </a:p>
        </p:txBody>
      </p:sp>
      <p:pic>
        <p:nvPicPr>
          <p:cNvPr id="4098" name="Picture 2" descr="Làng câu cá ngừ đại dương kiếm 1.000 tỷ mỗi năm ở miền Trung">
            <a:extLst>
              <a:ext uri="{FF2B5EF4-FFF2-40B4-BE49-F238E27FC236}">
                <a16:creationId xmlns:a16="http://schemas.microsoft.com/office/drawing/2014/main" id="{1EF7563B-DB94-1D4A-9710-C8B24C6C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0" y="2851406"/>
            <a:ext cx="2755900" cy="398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9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530" y="3678286"/>
            <a:ext cx="8557169" cy="1579513"/>
          </a:xfrm>
        </p:spPr>
        <p:txBody>
          <a:bodyPr>
            <a:normAutofit/>
          </a:bodyPr>
          <a:lstStyle/>
          <a:p>
            <a:pPr algn="ctr"/>
            <a:r>
              <a:rPr lang="vi-VN" sz="6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CẢM ƠN!</a:t>
            </a:r>
            <a:endParaRPr lang="en-US" sz="6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D:\PROJECTS\VINATUNA\WEB\Pics Web\Vinatuna - Face cop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8579" y="0"/>
            <a:ext cx="10583421" cy="269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9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10003442" cy="128089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GIỚI THIỆU/ 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 SIMP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C7763-3DF9-EE44-B28A-549316CF4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3" y="2034389"/>
            <a:ext cx="5996878" cy="3144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55BF6-1A9F-A742-822E-60A80145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05" y="2652263"/>
            <a:ext cx="5507226" cy="3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6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10003442" cy="128089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GIỚI THIỆU/ 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 1005/208</a:t>
            </a:r>
          </a:p>
        </p:txBody>
      </p:sp>
      <p:pic>
        <p:nvPicPr>
          <p:cNvPr id="4" name="Picture 2" descr="Kết quả hình ảnh cho EU third country carding process image">
            <a:extLst>
              <a:ext uri="{FF2B5EF4-FFF2-40B4-BE49-F238E27FC236}">
                <a16:creationId xmlns:a16="http://schemas.microsoft.com/office/drawing/2014/main" id="{698B3C32-1AC3-3E4E-BC34-F0E0EB26C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113" y="1493505"/>
            <a:ext cx="6765471" cy="528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1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10003442" cy="128089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GIỚI THIỆU/ 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TƯ 21 / Cir21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trình ra / vào cảng / PI&amp;PO procedures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sổ NKKT / Logbook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trình xác nhận &amp; chứng nhận sản phẩm khai thác / Catch Verify / Certify procedures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trình cấp SC/CC procedures</a:t>
            </a:r>
          </a:p>
          <a:p>
            <a:pPr algn="just">
              <a:buFontTx/>
              <a:buChar char="-"/>
            </a:pP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Mẫu nhật ký khai thác thủy sản - HoaTieu.vn">
            <a:extLst>
              <a:ext uri="{FF2B5EF4-FFF2-40B4-BE49-F238E27FC236}">
                <a16:creationId xmlns:a16="http://schemas.microsoft.com/office/drawing/2014/main" id="{44052203-442A-C849-A8D5-78F3FA0C3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48"/>
          <a:stretch/>
        </p:blipFill>
        <p:spPr bwMode="auto">
          <a:xfrm>
            <a:off x="8875986" y="3929173"/>
            <a:ext cx="3316014" cy="292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2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979" y="36477"/>
            <a:ext cx="6984124" cy="128089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TXNG ĐIỆN TỬ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e-Traceability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929" y="1236311"/>
            <a:ext cx="773242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SỔ NHẬT KÝ KTTS ĐIỆN TỬ THEO TT21 / eLogbook based on Cir 21</a:t>
            </a:r>
          </a:p>
          <a:p>
            <a:pPr marL="0" indent="0" algn="just">
              <a:buNone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Đầy đủ thông tin theo yêu cầu tại TT21 gồm / Full info based on Cir21 including: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tàu cá / Vessels info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chủ tàu/thuyền trưởng / Owner/Captain Info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chuyến biển / Fishing trip info</a:t>
            </a:r>
          </a:p>
          <a:p>
            <a:pPr algn="just">
              <a:buFontTx/>
              <a:buChar char="-"/>
            </a:pP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mẻ lưới / Fishing event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A2D4A-EDF3-EC46-8332-1AF85983A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4" t="5977" r="33142"/>
          <a:stretch/>
        </p:blipFill>
        <p:spPr>
          <a:xfrm>
            <a:off x="8487103" y="409903"/>
            <a:ext cx="3704897" cy="64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9729406" cy="128089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TXNG ĐIỆN TỬ / e-Traceability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eACDS / SEAFDEC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1276E-C382-CB40-8F8B-E5BDAECBD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1322" y="1938628"/>
            <a:ext cx="7263792" cy="46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9729406" cy="128089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TXNG ĐIỆN TỬ / e-Traceability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eACDS / SEAFDEC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37CB1-EE50-A04A-B14A-130A216212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92086"/>
            <a:ext cx="7896451" cy="41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565" y="294554"/>
            <a:ext cx="9729406" cy="1280890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GIỚI THIỆU TXNG ĐIỆN TỬ / e-Traceability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236311"/>
            <a:ext cx="11279493" cy="53644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eACDS / SEAFDEC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60F5E-DC21-3B40-BB76-8409FD3A79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20" y="1990941"/>
            <a:ext cx="9157609" cy="44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621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5751</TotalTime>
  <Words>1381</Words>
  <Application>Microsoft Macintosh PowerPoint</Application>
  <PresentationFormat>Widescreen</PresentationFormat>
  <Paragraphs>127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Times New Roman</vt:lpstr>
      <vt:lpstr>Wingdings</vt:lpstr>
      <vt:lpstr>Wingdings 3</vt:lpstr>
      <vt:lpstr>Wisp</vt:lpstr>
      <vt:lpstr>PowerPoint Presentation</vt:lpstr>
      <vt:lpstr>GIỚI THIỆU/ INTRODUCTIONS</vt:lpstr>
      <vt:lpstr>GIỚI THIỆU/ INTRODUCTIONS</vt:lpstr>
      <vt:lpstr>GIỚI THIỆU/ INTRODUCTIONS</vt:lpstr>
      <vt:lpstr>GIỚI THIỆU/ INTRODUCTIONS</vt:lpstr>
      <vt:lpstr>GIỚI THIỆU TXNG ĐIỆN TỬ e-Traceability</vt:lpstr>
      <vt:lpstr>GIỚI THIỆU TXNG ĐIỆN TỬ / e-Traceability</vt:lpstr>
      <vt:lpstr>GIỚI THIỆU TXNG ĐIỆN TỬ / e-Traceability</vt:lpstr>
      <vt:lpstr>GIỚI THIỆU TXNG ĐIỆN TỬ / e-Traceability</vt:lpstr>
      <vt:lpstr>GIỚI THIỆU TXNG ĐIỆN TỬ / e-Traceability</vt:lpstr>
      <vt:lpstr>Giải pháp</vt:lpstr>
      <vt:lpstr>GDST có 2 phần chính</vt:lpstr>
      <vt:lpstr>Ưu điểm của GDST</vt:lpstr>
      <vt:lpstr>Ưu điểm của GDST</vt:lpstr>
      <vt:lpstr>Mục tiêu GDST (Pha thí điểm, Th10 – Th01)</vt:lpstr>
      <vt:lpstr>Mục tiêu hôm nay</vt:lpstr>
      <vt:lpstr>GDST KDEs</vt:lpstr>
      <vt:lpstr>GDST KDEs</vt:lpstr>
      <vt:lpstr>GDST KDEs</vt:lpstr>
      <vt:lpstr>GDST KDEs</vt:lpstr>
      <vt:lpstr>GDST KDEs</vt:lpstr>
      <vt:lpstr>GDST KDEs</vt:lpstr>
      <vt:lpstr>GDST KDEs</vt:lpstr>
      <vt:lpstr>GDST KDEs</vt:lpstr>
      <vt:lpstr>GDST KDEs</vt:lpstr>
      <vt:lpstr>GDST KDEs</vt:lpstr>
      <vt:lpstr>GDST KDEs</vt:lpstr>
      <vt:lpstr>GDST KDEs</vt:lpstr>
      <vt:lpstr>XIN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HAO TRAN</cp:lastModifiedBy>
  <cp:revision>301</cp:revision>
  <dcterms:created xsi:type="dcterms:W3CDTF">2018-05-11T02:00:07Z</dcterms:created>
  <dcterms:modified xsi:type="dcterms:W3CDTF">2020-10-04T02:14:38Z</dcterms:modified>
</cp:coreProperties>
</file>